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1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标题文本</a:t>
            </a:r>
          </a:p>
        </p:txBody>
      </p:sp>
      <p:sp>
        <p:nvSpPr>
          <p:cNvPr id="30" name="正文级别 1…"/>
          <p:cNvSpPr txBox="1"/>
          <p:nvPr>
            <p:ph type="body" sz="quarter" idx="1"/>
          </p:nvPr>
        </p:nvSpPr>
        <p:spPr>
          <a:xfrm>
            <a:off x="722312" y="2906713"/>
            <a:ext cx="7772401" cy="150019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9" name="正文级别 1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8" indent="-320038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6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标题文本</a:t>
            </a:r>
          </a:p>
        </p:txBody>
      </p:sp>
      <p:sp>
        <p:nvSpPr>
          <p:cNvPr id="73" name="正文级别 1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/>
          <p:nvPr>
            <p:ph type="title"/>
          </p:nvPr>
        </p:nvSpPr>
        <p:spPr>
          <a:xfrm>
            <a:off x="1792288" y="4800600"/>
            <a:ext cx="5486403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标题文本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1792288" y="612775"/>
            <a:ext cx="5486403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正文级别 1…"/>
          <p:cNvSpPr txBox="1"/>
          <p:nvPr>
            <p:ph type="body" sz="quarter" idx="1"/>
          </p:nvPr>
        </p:nvSpPr>
        <p:spPr>
          <a:xfrm>
            <a:off x="1792288" y="5367337"/>
            <a:ext cx="5486403" cy="80486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0">
              <a:spcBef>
                <a:spcPts val="300"/>
              </a:spcBef>
              <a:buSzTx/>
              <a:buFontTx/>
              <a:buNone/>
              <a:defRPr sz="1400"/>
            </a:lvl2pPr>
            <a:lvl3pPr marL="0" indent="0">
              <a:spcBef>
                <a:spcPts val="300"/>
              </a:spcBef>
              <a:buSzTx/>
              <a:buFontTx/>
              <a:buNone/>
              <a:defRPr sz="1400"/>
            </a:lvl3pPr>
            <a:lvl4pPr marL="0" indent="0">
              <a:spcBef>
                <a:spcPts val="300"/>
              </a:spcBef>
              <a:buSzTx/>
              <a:buFontTx/>
              <a:buNone/>
              <a:defRPr sz="1400"/>
            </a:lvl4pPr>
            <a:lvl5pPr marL="0" indent="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8428181" y="6414762"/>
            <a:ext cx="258620" cy="248301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411890">
              <a:defRPr sz="3913">
                <a:latin typeface="+mn-lt"/>
                <a:ea typeface="+mn-ea"/>
                <a:cs typeface="+mn-cs"/>
                <a:sym typeface="Helvetica"/>
              </a:defRPr>
            </a:pPr>
            <a:r>
              <a:t>RISC-V </a:t>
            </a:r>
            <a:r>
              <a:t>教育视频与南京合作伙伴</a:t>
            </a:r>
            <a:r>
              <a:t>RISC-V Lab</a:t>
            </a:r>
            <a:r>
              <a:t>协同建设</a:t>
            </a:r>
          </a:p>
        </p:txBody>
      </p:sp>
      <p:sp>
        <p:nvSpPr>
          <p:cNvPr id="95" name="Subtitle 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时间：</a:t>
            </a:r>
            <a:r>
              <a:rPr>
                <a:latin typeface="+mj-lt"/>
                <a:ea typeface="+mj-ea"/>
                <a:cs typeface="+mj-cs"/>
                <a:sym typeface="Calibri"/>
              </a:rPr>
              <a:t>2025</a:t>
            </a:r>
            <a:r>
              <a:t>年8月22日</a:t>
            </a:r>
          </a:p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汇报人：</a:t>
            </a:r>
            <a:r>
              <a:rPr>
                <a:latin typeface="+mj-lt"/>
                <a:ea typeface="+mj-ea"/>
                <a:cs typeface="+mj-cs"/>
                <a:sym typeface="Calibri"/>
              </a:rPr>
              <a:t>张馥媛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 txBox="1"/>
          <p:nvPr>
            <p:ph type="title"/>
          </p:nvPr>
        </p:nvSpPr>
        <p:spPr>
          <a:xfrm>
            <a:off x="457200" y="274638"/>
            <a:ext cx="8229600" cy="1143002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目录</a:t>
            </a:r>
          </a:p>
        </p:txBody>
      </p:sp>
      <p:sp>
        <p:nvSpPr>
          <p:cNvPr id="98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1. RISC-V </a:t>
            </a:r>
            <a:r>
              <a:t>教育视频</a:t>
            </a:r>
            <a:endParaRPr>
              <a:latin typeface="+mn-lt"/>
              <a:ea typeface="+mn-ea"/>
              <a:cs typeface="+mn-cs"/>
              <a:sym typeface="Helvetica"/>
            </a:endParaRPr>
          </a:p>
          <a:p>
            <a:pPr marL="0" indent="0">
              <a:buSzTx/>
              <a:buNone/>
            </a:pPr>
            <a:r>
              <a:t>2. </a:t>
            </a:r>
            <a:r>
              <a:t>南京合作伙伴</a:t>
            </a:r>
            <a:r>
              <a:t>RISC-V Lab</a:t>
            </a:r>
            <a:r>
              <a:t>协同建设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1"/>
          <p:cNvSpPr txBox="1"/>
          <p:nvPr>
            <p:ph type="title"/>
          </p:nvPr>
        </p:nvSpPr>
        <p:spPr>
          <a:xfrm>
            <a:off x="457200" y="274638"/>
            <a:ext cx="8229600" cy="1143002"/>
          </a:xfrm>
          <a:prstGeom prst="rect">
            <a:avLst/>
          </a:prstGeom>
        </p:spPr>
        <p:txBody>
          <a:bodyPr/>
          <a:lstStyle/>
          <a:p>
            <a:pPr algn="l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RISC-V </a:t>
            </a:r>
            <a:r>
              <a:t>教育视频</a:t>
            </a:r>
          </a:p>
        </p:txBody>
      </p:sp>
      <p:sp>
        <p:nvSpPr>
          <p:cNvPr id="101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0" indent="0" defTabSz="406908">
              <a:spcBef>
                <a:spcPts val="600"/>
              </a:spcBef>
              <a:buSzTx/>
              <a:buNone/>
              <a:defRPr sz="3000"/>
            </a:pPr>
            <a:r>
              <a:t>Milk-V Duo 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系列：</a:t>
            </a:r>
            <a:endParaRPr>
              <a:latin typeface="+mn-lt"/>
              <a:ea typeface="+mn-ea"/>
              <a:cs typeface="+mn-cs"/>
              <a:sym typeface="Helvetica"/>
            </a:endParaRPr>
          </a:p>
          <a:p>
            <a:pPr marL="300789" indent="-300789" defTabSz="406908">
              <a:spcBef>
                <a:spcPts val="600"/>
              </a:spcBef>
              <a:buFontTx/>
              <a:defRPr sz="3000"/>
            </a:pPr>
            <a:r>
              <a:t>【RuyiSDK】使用厂商发布的二进制工具链构建 coremark</a:t>
            </a:r>
            <a:endParaRPr sz="2800"/>
          </a:p>
          <a:p>
            <a:pPr marL="305178" indent="-305178" defTabSz="406908">
              <a:spcBef>
                <a:spcPts val="600"/>
              </a:spcBef>
              <a:defRPr sz="2800"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0" indent="0" defTabSz="406908">
              <a:spcBef>
                <a:spcPts val="600"/>
              </a:spcBef>
              <a:buSzTx/>
              <a:buNone/>
              <a:defRPr sz="3000"/>
            </a:pPr>
            <a:r>
              <a:t>LicheePi 4A 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系列：</a:t>
            </a:r>
            <a:endParaRPr>
              <a:latin typeface="+mn-lt"/>
              <a:ea typeface="+mn-ea"/>
              <a:cs typeface="+mn-cs"/>
              <a:sym typeface="Helvetica"/>
            </a:endParaRPr>
          </a:p>
          <a:p>
            <a:pPr marL="305178" indent="-305178" defTabSz="406908">
              <a:spcBef>
                <a:spcPts val="600"/>
              </a:spcBef>
              <a:defRPr sz="2800"/>
            </a:pPr>
            <a:r>
              <a:t>RuyiSDK实际案例环境配置以及编译coremark</a:t>
            </a:r>
          </a:p>
          <a:p>
            <a:pPr marL="305178" indent="-305178" defTabSz="406908">
              <a:spcBef>
                <a:spcPts val="600"/>
              </a:spcBef>
              <a:defRPr sz="2800">
                <a:latin typeface="+mn-lt"/>
                <a:ea typeface="+mn-ea"/>
                <a:cs typeface="+mn-cs"/>
                <a:sym typeface="Helvetica"/>
              </a:defRPr>
            </a:pPr>
            <a:r>
              <a:t>基于 </a:t>
            </a:r>
            <a:r>
              <a:rPr>
                <a:latin typeface="+mj-lt"/>
                <a:ea typeface="+mj-ea"/>
                <a:cs typeface="+mj-cs"/>
                <a:sym typeface="Calibri"/>
              </a:rPr>
              <a:t>ROS2 </a:t>
            </a:r>
            <a:r>
              <a:t>框架的开发案例</a:t>
            </a:r>
          </a:p>
        </p:txBody>
      </p:sp>
      <p:pic>
        <p:nvPicPr>
          <p:cNvPr id="102" name="已粘贴的影片.png" descr="已粘贴的影片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300152"/>
            <a:ext cx="9144000" cy="42576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1"/>
          <p:cNvSpPr txBox="1"/>
          <p:nvPr>
            <p:ph type="title"/>
          </p:nvPr>
        </p:nvSpPr>
        <p:spPr>
          <a:xfrm>
            <a:off x="457200" y="274638"/>
            <a:ext cx="8229600" cy="1143002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教学视频</a:t>
            </a:r>
          </a:p>
        </p:txBody>
      </p:sp>
      <p:sp>
        <p:nvSpPr>
          <p:cNvPr id="105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玄铁RV学院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：</a:t>
            </a:r>
            <a:endParaRPr>
              <a:latin typeface="+mn-lt"/>
              <a:ea typeface="+mn-ea"/>
              <a:cs typeface="+mn-cs"/>
              <a:sym typeface="Helvetica"/>
            </a:endParaRPr>
          </a:p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在 K230 开发板进行 AI 识别应用开发</a:t>
            </a:r>
          </a:p>
          <a:p>
            <a:pPr/>
            <a:r>
              <a:t>在 Licheepi 4A 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使用 </a:t>
            </a:r>
            <a:r>
              <a:t>Deepseek 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运行 </a:t>
            </a:r>
            <a:r>
              <a:t>Llama.cpp</a:t>
            </a:r>
          </a:p>
        </p:txBody>
      </p:sp>
      <p:pic>
        <p:nvPicPr>
          <p:cNvPr id="106" name="已粘贴的影片.png" descr="已粘贴的影片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5649" y="4405280"/>
            <a:ext cx="2384801" cy="24670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le 1"/>
          <p:cNvSpPr txBox="1"/>
          <p:nvPr>
            <p:ph type="title"/>
          </p:nvPr>
        </p:nvSpPr>
        <p:spPr>
          <a:xfrm>
            <a:off x="457200" y="274638"/>
            <a:ext cx="8229600" cy="1143002"/>
          </a:xfrm>
          <a:prstGeom prst="rect">
            <a:avLst/>
          </a:prstGeom>
        </p:spPr>
        <p:txBody>
          <a:bodyPr/>
          <a:lstStyle/>
          <a:p>
            <a:pPr algn="l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南京合作伙伴</a:t>
            </a:r>
            <a:r>
              <a:t>RVLab</a:t>
            </a:r>
            <a:r>
              <a:t>协同建设</a:t>
            </a:r>
          </a:p>
        </p:txBody>
      </p:sp>
      <p:sp>
        <p:nvSpPr>
          <p:cNvPr id="109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部署展厅，上线 </a:t>
            </a:r>
            <a:r>
              <a:rPr>
                <a:latin typeface="+mj-lt"/>
                <a:ea typeface="+mj-ea"/>
                <a:cs typeface="+mj-cs"/>
                <a:sym typeface="Calibri"/>
              </a:rPr>
              <a:t>30 </a:t>
            </a:r>
            <a:r>
              <a:t>台 </a:t>
            </a:r>
            <a:r>
              <a:rPr>
                <a:latin typeface="+mj-lt"/>
                <a:ea typeface="+mj-ea"/>
                <a:cs typeface="+mj-cs"/>
                <a:sym typeface="Calibri"/>
              </a:rPr>
              <a:t>LicheePi 4A</a:t>
            </a:r>
          </a:p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两个大屏幕作为视频展示区</a:t>
            </a:r>
          </a:p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展厅展示牌布置完成</a:t>
            </a:r>
          </a:p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协助调试和维护</a:t>
            </a:r>
          </a:p>
        </p:txBody>
      </p:sp>
      <p:pic>
        <p:nvPicPr>
          <p:cNvPr id="110" name="已粘贴的影片.png" descr="已粘贴的影片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8986" y="3008446"/>
            <a:ext cx="4570515" cy="34278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1"/>
          <p:cNvSpPr txBox="1"/>
          <p:nvPr>
            <p:ph type="title"/>
          </p:nvPr>
        </p:nvSpPr>
        <p:spPr>
          <a:xfrm>
            <a:off x="457200" y="274638"/>
            <a:ext cx="8229600" cy="1143002"/>
          </a:xfrm>
          <a:prstGeom prst="rect">
            <a:avLst/>
          </a:prstGeom>
        </p:spPr>
        <p:txBody>
          <a:bodyPr/>
          <a:lstStyle/>
          <a:p>
            <a:pPr algn="l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总结 </a:t>
            </a:r>
            <a:r>
              <a:rPr>
                <a:latin typeface="+mj-lt"/>
                <a:ea typeface="+mj-ea"/>
                <a:cs typeface="+mj-cs"/>
                <a:sym typeface="Calibri"/>
              </a:rPr>
              <a:t>&amp; </a:t>
            </a:r>
            <a:r>
              <a:t>下一步计划</a:t>
            </a:r>
          </a:p>
        </p:txBody>
      </p:sp>
      <p:sp>
        <p:nvSpPr>
          <p:cNvPr id="113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RISC-V </a:t>
            </a:r>
            <a:r>
              <a:t>教育视频</a:t>
            </a:r>
            <a:r>
              <a:t>：</a:t>
            </a:r>
          </a:p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拓展更多开发板与应用案例</a:t>
            </a:r>
          </a:p>
          <a:p>
            <a:pPr marL="0" indent="0">
              <a:buSzTx/>
              <a:buNone/>
              <a:defRPr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0" indent="0">
              <a:buSzTx/>
              <a:buNone/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南京合作伙伴</a:t>
            </a:r>
            <a:r>
              <a:t>RVLab</a:t>
            </a:r>
            <a:r>
              <a:t>协同建设</a:t>
            </a:r>
            <a:r>
              <a:t>：</a:t>
            </a:r>
            <a:r>
              <a:rPr>
                <a:latin typeface="+mj-lt"/>
                <a:ea typeface="+mj-ea"/>
                <a:cs typeface="+mj-cs"/>
                <a:sym typeface="Calibri"/>
              </a:rPr>
              <a:t> </a:t>
            </a:r>
            <a:endParaRPr>
              <a:latin typeface="+mj-lt"/>
              <a:ea typeface="+mj-ea"/>
              <a:cs typeface="+mj-cs"/>
              <a:sym typeface="Calibri"/>
            </a:endParaRPr>
          </a:p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分批迁入更多开发板</a:t>
            </a:r>
          </a:p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组织技术分享和活动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1"/>
          <p:cNvSpPr txBox="1"/>
          <p:nvPr>
            <p:ph type="ctrTitle"/>
          </p:nvPr>
        </p:nvSpPr>
        <p:spPr>
          <a:xfrm>
            <a:off x="685800" y="3782159"/>
            <a:ext cx="7772401" cy="1470026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谢谢</a:t>
            </a:r>
          </a:p>
        </p:txBody>
      </p:sp>
      <p:pic>
        <p:nvPicPr>
          <p:cNvPr id="116" name="已粘贴的影片.png" descr="已粘贴的影片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8749" y="1470850"/>
            <a:ext cx="3746501" cy="2489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